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260A"/>
    <a:srgbClr val="923100"/>
    <a:srgbClr val="F4E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94" autoAdjust="0"/>
  </p:normalViewPr>
  <p:slideViewPr>
    <p:cSldViewPr snapToGrid="0">
      <p:cViewPr varScale="1">
        <p:scale>
          <a:sx n="43" d="100"/>
          <a:sy n="43" d="100"/>
        </p:scale>
        <p:origin x="1912" y="2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76550-7CCD-490F-A997-E72D38DC4BA5}" type="datetimeFigureOut">
              <a:rPr lang="en-US" smtClean="0"/>
              <a:t>10/12/2025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F6C22-1AEA-4715-86CA-C215C6BB92F8}" type="slidenum">
              <a:rPr lang="en-US" smtClean="0"/>
              <a:t>‹#›</a:t>
            </a:fld>
            <a:endParaRPr lang="en-US"/>
          </a:p>
        </p:txBody>
      </p:sp>
    </p:spTree>
    <p:extLst>
      <p:ext uri="{BB962C8B-B14F-4D97-AF65-F5344CB8AC3E}">
        <p14:creationId xmlns:p14="http://schemas.microsoft.com/office/powerpoint/2010/main" val="233602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righteous are to hate sin and avoid any form of participation in it.  We must not become an accessory to the sins committed by others, whether by committing sin with them or separately, or by consenting to their sin, or influencing them to sin</a:t>
            </a:r>
            <a:r>
              <a:rPr lang="en-US"/>
              <a:t>, or failing </a:t>
            </a:r>
            <a:r>
              <a:rPr lang="en-US" dirty="0"/>
              <a:t>to rebuke their sin, or supporting those who teach the error that leads to sin.</a:t>
            </a:r>
          </a:p>
        </p:txBody>
      </p:sp>
      <p:sp>
        <p:nvSpPr>
          <p:cNvPr id="4" name="Slide Number Placeholder 3"/>
          <p:cNvSpPr>
            <a:spLocks noGrp="1"/>
          </p:cNvSpPr>
          <p:nvPr>
            <p:ph type="sldNum" sz="quarter" idx="5"/>
          </p:nvPr>
        </p:nvSpPr>
        <p:spPr/>
        <p:txBody>
          <a:bodyPr/>
          <a:lstStyle/>
          <a:p>
            <a:fld id="{F35F6C22-1AEA-4715-86CA-C215C6BB92F8}" type="slidenum">
              <a:rPr lang="en-US" smtClean="0"/>
              <a:t>1</a:t>
            </a:fld>
            <a:endParaRPr lang="en-US"/>
          </a:p>
        </p:txBody>
      </p:sp>
    </p:spTree>
    <p:extLst>
      <p:ext uri="{BB962C8B-B14F-4D97-AF65-F5344CB8AC3E}">
        <p14:creationId xmlns:p14="http://schemas.microsoft.com/office/powerpoint/2010/main" val="194177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F29A71-A78E-4689-9A98-D18662E8F73E}"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30171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29A71-A78E-4689-9A98-D18662E8F73E}"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95256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29A71-A78E-4689-9A98-D18662E8F73E}"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23387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29A71-A78E-4689-9A98-D18662E8F73E}"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0130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29A71-A78E-4689-9A98-D18662E8F73E}"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51048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29A71-A78E-4689-9A98-D18662E8F73E}"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1699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29A71-A78E-4689-9A98-D18662E8F73E}" type="datetimeFigureOut">
              <a:rPr lang="en-US" smtClean="0"/>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8370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29A71-A78E-4689-9A98-D18662E8F73E}" type="datetimeFigureOut">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5531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29A71-A78E-4689-9A98-D18662E8F73E}" type="datetimeFigureOut">
              <a:rPr lang="en-US" smtClean="0"/>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134527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29A71-A78E-4689-9A98-D18662E8F73E}"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26002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29A71-A78E-4689-9A98-D18662E8F73E}"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2F059-ABBB-4E0D-BF7C-8EE71F83E046}" type="slidenum">
              <a:rPr lang="en-US" smtClean="0"/>
              <a:t>‹#›</a:t>
            </a:fld>
            <a:endParaRPr lang="en-US"/>
          </a:p>
        </p:txBody>
      </p:sp>
    </p:spTree>
    <p:extLst>
      <p:ext uri="{BB962C8B-B14F-4D97-AF65-F5344CB8AC3E}">
        <p14:creationId xmlns:p14="http://schemas.microsoft.com/office/powerpoint/2010/main" val="326896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8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F29A71-A78E-4689-9A98-D18662E8F73E}" type="datetimeFigureOut">
              <a:rPr lang="en-US" smtClean="0"/>
              <a:t>10/12/2025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02F059-ABBB-4E0D-BF7C-8EE71F83E046}" type="slidenum">
              <a:rPr lang="en-US" smtClean="0"/>
              <a:t>‹#›</a:t>
            </a:fld>
            <a:endParaRPr lang="en-US"/>
          </a:p>
        </p:txBody>
      </p:sp>
    </p:spTree>
    <p:extLst>
      <p:ext uri="{BB962C8B-B14F-4D97-AF65-F5344CB8AC3E}">
        <p14:creationId xmlns:p14="http://schemas.microsoft.com/office/powerpoint/2010/main" val="221895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E2B41E-A2E1-4DB2-C887-DCA686831800}"/>
              </a:ext>
            </a:extLst>
          </p:cNvPr>
          <p:cNvPicPr>
            <a:picLocks noChangeAspect="1"/>
          </p:cNvPicPr>
          <p:nvPr/>
        </p:nvPicPr>
        <p:blipFill>
          <a:blip r:embed="rId3"/>
          <a:srcRect l="14033" r="9492"/>
          <a:stretch>
            <a:fillRect/>
          </a:stretch>
        </p:blipFill>
        <p:spPr>
          <a:xfrm>
            <a:off x="21" y="10"/>
            <a:ext cx="4846300" cy="6857990"/>
          </a:xfrm>
          <a:prstGeom prst="rect">
            <a:avLst/>
          </a:prstGeom>
        </p:spPr>
      </p:pic>
      <p:sp>
        <p:nvSpPr>
          <p:cNvPr id="2" name="Title 1">
            <a:extLst>
              <a:ext uri="{FF2B5EF4-FFF2-40B4-BE49-F238E27FC236}">
                <a16:creationId xmlns:a16="http://schemas.microsoft.com/office/drawing/2014/main" id="{742BA48F-70F6-45AD-78A0-54411A802525}"/>
              </a:ext>
            </a:extLst>
          </p:cNvPr>
          <p:cNvSpPr>
            <a:spLocks noGrp="1"/>
          </p:cNvSpPr>
          <p:nvPr>
            <p:ph type="ctrTitle"/>
          </p:nvPr>
        </p:nvSpPr>
        <p:spPr>
          <a:xfrm>
            <a:off x="4976950" y="195943"/>
            <a:ext cx="3984170" cy="4689566"/>
          </a:xfrm>
          <a:noFill/>
        </p:spPr>
        <p:txBody>
          <a:bodyPr anchor="ctr">
            <a:normAutofit/>
          </a:bodyPr>
          <a:lstStyle/>
          <a:p>
            <a:pPr>
              <a:lnSpc>
                <a:spcPct val="110000"/>
              </a:lnSpc>
            </a:pPr>
            <a:r>
              <a:rPr lang="en-US" sz="4800" b="1" dirty="0">
                <a:latin typeface="Felix Titling" panose="04060505060202020A04" pitchFamily="82" charset="0"/>
              </a:rPr>
              <a:t>Do not Be </a:t>
            </a:r>
            <a:r>
              <a:rPr lang="en-US" sz="4800" b="1" dirty="0">
                <a:solidFill>
                  <a:schemeClr val="accent3">
                    <a:lumMod val="50000"/>
                  </a:schemeClr>
                </a:solidFill>
                <a:latin typeface="Felix Titling" panose="04060505060202020A04" pitchFamily="82" charset="0"/>
              </a:rPr>
              <a:t>Partakers</a:t>
            </a:r>
            <a:br>
              <a:rPr lang="en-US" sz="1600" dirty="0"/>
            </a:br>
            <a:br>
              <a:rPr lang="en-US" sz="1600" dirty="0"/>
            </a:br>
            <a:r>
              <a:rPr lang="en-US" sz="4800" dirty="0">
                <a:latin typeface="Modern Love Grunge" panose="04070805081005020601" pitchFamily="82" charset="0"/>
              </a:rPr>
              <a:t>In the </a:t>
            </a:r>
            <a:r>
              <a:rPr lang="en-US" sz="4800" dirty="0">
                <a:solidFill>
                  <a:schemeClr val="accent3">
                    <a:lumMod val="50000"/>
                  </a:schemeClr>
                </a:solidFill>
                <a:latin typeface="Modern Love Grunge" panose="04070805081005020601" pitchFamily="82" charset="0"/>
              </a:rPr>
              <a:t>Sins</a:t>
            </a:r>
            <a:r>
              <a:rPr lang="en-US" sz="4800" dirty="0">
                <a:latin typeface="Modern Love Grunge" panose="04070805081005020601" pitchFamily="82" charset="0"/>
              </a:rPr>
              <a:t>  of Others </a:t>
            </a:r>
          </a:p>
        </p:txBody>
      </p:sp>
      <p:sp>
        <p:nvSpPr>
          <p:cNvPr id="3" name="Subtitle 2">
            <a:extLst>
              <a:ext uri="{FF2B5EF4-FFF2-40B4-BE49-F238E27FC236}">
                <a16:creationId xmlns:a16="http://schemas.microsoft.com/office/drawing/2014/main" id="{20175C50-D58F-6100-5E61-6DB8279D130A}"/>
              </a:ext>
            </a:extLst>
          </p:cNvPr>
          <p:cNvSpPr>
            <a:spLocks noGrp="1"/>
          </p:cNvSpPr>
          <p:nvPr>
            <p:ph type="subTitle" idx="1"/>
          </p:nvPr>
        </p:nvSpPr>
        <p:spPr>
          <a:xfrm>
            <a:off x="5479015" y="5189801"/>
            <a:ext cx="2980039" cy="1485319"/>
          </a:xfrm>
          <a:noFill/>
        </p:spPr>
        <p:txBody>
          <a:bodyPr>
            <a:normAutofit/>
          </a:bodyPr>
          <a:lstStyle/>
          <a:p>
            <a:pPr>
              <a:lnSpc>
                <a:spcPct val="100000"/>
              </a:lnSpc>
            </a:pPr>
            <a:r>
              <a:rPr lang="en-US" sz="2800" dirty="0"/>
              <a:t>Ephesians 5:5-7         1 Timothy 5:22</a:t>
            </a:r>
          </a:p>
        </p:txBody>
      </p:sp>
      <p:cxnSp>
        <p:nvCxnSpPr>
          <p:cNvPr id="7" name="Straight Connector 6">
            <a:extLst>
              <a:ext uri="{FF2B5EF4-FFF2-40B4-BE49-F238E27FC236}">
                <a16:creationId xmlns:a16="http://schemas.microsoft.com/office/drawing/2014/main" id="{88C922F7-302F-7E0C-A2FA-87CE03A71D3E}"/>
              </a:ext>
            </a:extLst>
          </p:cNvPr>
          <p:cNvCxnSpPr>
            <a:cxnSpLocks/>
          </p:cNvCxnSpPr>
          <p:nvPr/>
        </p:nvCxnSpPr>
        <p:spPr>
          <a:xfrm>
            <a:off x="5721531" y="4885509"/>
            <a:ext cx="248194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15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F1A4-85C4-EA98-93A7-035D8F270C43}"/>
              </a:ext>
            </a:extLst>
          </p:cNvPr>
          <p:cNvSpPr>
            <a:spLocks noGrp="1"/>
          </p:cNvSpPr>
          <p:nvPr>
            <p:ph type="title"/>
          </p:nvPr>
        </p:nvSpPr>
        <p:spPr>
          <a:xfrm>
            <a:off x="628650" y="209007"/>
            <a:ext cx="7992837" cy="1460499"/>
          </a:xfrm>
        </p:spPr>
        <p:txBody>
          <a:bodyPr>
            <a:normAutofit/>
          </a:bodyPr>
          <a:lstStyle/>
          <a:p>
            <a:pPr algn="ctr"/>
            <a:r>
              <a:rPr lang="en-US" dirty="0">
                <a:latin typeface="Modern Love Caps" panose="04070805081001020A01" pitchFamily="82" charset="0"/>
              </a:rPr>
              <a:t>Those who Pursue Righteousness  Hate Wickedness</a:t>
            </a:r>
          </a:p>
        </p:txBody>
      </p:sp>
      <p:sp>
        <p:nvSpPr>
          <p:cNvPr id="3" name="Content Placeholder 2">
            <a:extLst>
              <a:ext uri="{FF2B5EF4-FFF2-40B4-BE49-F238E27FC236}">
                <a16:creationId xmlns:a16="http://schemas.microsoft.com/office/drawing/2014/main" id="{18620B01-F555-04F4-E534-1A8897C4E304}"/>
              </a:ext>
            </a:extLst>
          </p:cNvPr>
          <p:cNvSpPr>
            <a:spLocks noGrp="1"/>
          </p:cNvSpPr>
          <p:nvPr>
            <p:ph idx="1"/>
          </p:nvPr>
        </p:nvSpPr>
        <p:spPr>
          <a:xfrm>
            <a:off x="483326" y="1825624"/>
            <a:ext cx="8360228" cy="4823369"/>
          </a:xfrm>
        </p:spPr>
        <p:txBody>
          <a:bodyPr>
            <a:normAutofit fontScale="92500"/>
          </a:bodyPr>
          <a:lstStyle/>
          <a:p>
            <a:r>
              <a:rPr lang="en-US" sz="3200" b="1" cap="small" dirty="0"/>
              <a:t>Psalm 97:10 “</a:t>
            </a:r>
            <a:r>
              <a:rPr lang="en-US" sz="3200" dirty="0"/>
              <a:t>You who love the LORD, </a:t>
            </a:r>
            <a:r>
              <a:rPr lang="en-US" sz="3200" dirty="0">
                <a:effectLst>
                  <a:outerShdw blurRad="38100" dist="38100" dir="2700000" algn="tl">
                    <a:srgbClr val="000000">
                      <a:alpha val="43137"/>
                    </a:srgbClr>
                  </a:outerShdw>
                </a:effectLst>
              </a:rPr>
              <a:t>hate</a:t>
            </a:r>
            <a:r>
              <a:rPr lang="en-US" sz="3200" dirty="0"/>
              <a:t> evil!” </a:t>
            </a:r>
          </a:p>
          <a:p>
            <a:r>
              <a:rPr lang="en-US" sz="3200" b="1" cap="small" dirty="0"/>
              <a:t>Proverbs 8:13  “</a:t>
            </a:r>
            <a:r>
              <a:rPr lang="en-US" sz="3200" dirty="0"/>
              <a:t>The fear of the LORD is to </a:t>
            </a:r>
            <a:r>
              <a:rPr lang="en-US" sz="3200" dirty="0">
                <a:effectLst>
                  <a:outerShdw blurRad="38100" dist="38100" dir="2700000" algn="tl">
                    <a:srgbClr val="000000">
                      <a:alpha val="43137"/>
                    </a:srgbClr>
                  </a:outerShdw>
                </a:effectLst>
              </a:rPr>
              <a:t>hate </a:t>
            </a:r>
            <a:r>
              <a:rPr lang="en-US" sz="3200" dirty="0"/>
              <a:t>evil.”</a:t>
            </a:r>
          </a:p>
          <a:p>
            <a:r>
              <a:rPr lang="en-US" sz="3200" b="1" cap="small" dirty="0"/>
              <a:t>Amos 5:14 “</a:t>
            </a:r>
            <a:r>
              <a:rPr lang="en-US" sz="3200" dirty="0"/>
              <a:t>Seek good and not evil… </a:t>
            </a:r>
            <a:r>
              <a:rPr lang="en-US" sz="3200" dirty="0">
                <a:effectLst>
                  <a:outerShdw blurRad="38100" dist="38100" dir="2700000" algn="tl">
                    <a:srgbClr val="000000">
                      <a:alpha val="43137"/>
                    </a:srgbClr>
                  </a:outerShdw>
                </a:effectLst>
              </a:rPr>
              <a:t>Hate</a:t>
            </a:r>
            <a:r>
              <a:rPr lang="en-US" sz="3200" dirty="0"/>
              <a:t> evil, love good; Establish justice in the gate.” </a:t>
            </a:r>
          </a:p>
          <a:p>
            <a:r>
              <a:rPr lang="en-US" sz="3200" b="1" cap="small" dirty="0"/>
              <a:t>Romans 12:9-10  “</a:t>
            </a:r>
            <a:r>
              <a:rPr lang="en-US" sz="3200" dirty="0"/>
              <a:t>Let love be without hypocrisy. </a:t>
            </a:r>
            <a:r>
              <a:rPr lang="en-US" sz="3200" dirty="0">
                <a:effectLst>
                  <a:outerShdw blurRad="38100" dist="38100" dir="2700000" algn="tl">
                    <a:srgbClr val="000000">
                      <a:alpha val="43137"/>
                    </a:srgbClr>
                  </a:outerShdw>
                </a:effectLst>
              </a:rPr>
              <a:t>Abhor</a:t>
            </a:r>
            <a:r>
              <a:rPr lang="en-US" sz="3200" dirty="0"/>
              <a:t> what is evil. Cling to what is good.” </a:t>
            </a:r>
          </a:p>
          <a:p>
            <a:r>
              <a:rPr lang="en-US" sz="3200" b="1" cap="small" dirty="0"/>
              <a:t>Psalm 45:7  </a:t>
            </a:r>
            <a:r>
              <a:rPr lang="en-US" sz="3200" dirty="0"/>
              <a:t>“You have loved righteousness and </a:t>
            </a:r>
            <a:r>
              <a:rPr lang="en-US" sz="3200" dirty="0">
                <a:effectLst>
                  <a:outerShdw blurRad="38100" dist="38100" dir="2700000" algn="tl">
                    <a:srgbClr val="000000">
                      <a:alpha val="43137"/>
                    </a:srgbClr>
                  </a:outerShdw>
                </a:effectLst>
              </a:rPr>
              <a:t>hated</a:t>
            </a:r>
            <a:r>
              <a:rPr lang="en-US" sz="3200" dirty="0"/>
              <a:t> wickedness.”</a:t>
            </a:r>
          </a:p>
        </p:txBody>
      </p:sp>
    </p:spTree>
    <p:extLst>
      <p:ext uri="{BB962C8B-B14F-4D97-AF65-F5344CB8AC3E}">
        <p14:creationId xmlns:p14="http://schemas.microsoft.com/office/powerpoint/2010/main" val="85979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01056-38FE-C099-90B7-E6D516B3E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49535-AA98-1218-9C20-C5FD133A1AFD}"/>
              </a:ext>
            </a:extLst>
          </p:cNvPr>
          <p:cNvSpPr>
            <a:spLocks noGrp="1"/>
          </p:cNvSpPr>
          <p:nvPr>
            <p:ph type="title"/>
          </p:nvPr>
        </p:nvSpPr>
        <p:spPr>
          <a:xfrm>
            <a:off x="628650" y="209007"/>
            <a:ext cx="7992837" cy="1460499"/>
          </a:xfrm>
        </p:spPr>
        <p:txBody>
          <a:bodyPr>
            <a:normAutofit/>
          </a:bodyPr>
          <a:lstStyle/>
          <a:p>
            <a:pPr algn="ctr"/>
            <a:r>
              <a:rPr lang="en-US" dirty="0">
                <a:latin typeface="Modern Love Caps" panose="04070805081001020A01" pitchFamily="82" charset="0"/>
              </a:rPr>
              <a:t>The Bible Warns Against Being Partakers of the Sins of Others</a:t>
            </a:r>
          </a:p>
        </p:txBody>
      </p:sp>
      <p:sp>
        <p:nvSpPr>
          <p:cNvPr id="3" name="Content Placeholder 2">
            <a:extLst>
              <a:ext uri="{FF2B5EF4-FFF2-40B4-BE49-F238E27FC236}">
                <a16:creationId xmlns:a16="http://schemas.microsoft.com/office/drawing/2014/main" id="{53FA0B3A-6541-C534-9141-295F393E2EBF}"/>
              </a:ext>
            </a:extLst>
          </p:cNvPr>
          <p:cNvSpPr>
            <a:spLocks noGrp="1"/>
          </p:cNvSpPr>
          <p:nvPr>
            <p:ph idx="1"/>
          </p:nvPr>
        </p:nvSpPr>
        <p:spPr>
          <a:xfrm>
            <a:off x="3448594" y="1825624"/>
            <a:ext cx="5394959" cy="4823369"/>
          </a:xfrm>
        </p:spPr>
        <p:txBody>
          <a:bodyPr>
            <a:normAutofit lnSpcReduction="10000"/>
          </a:bodyPr>
          <a:lstStyle/>
          <a:p>
            <a:r>
              <a:rPr lang="en-US" sz="3200" b="1" dirty="0"/>
              <a:t>Do not be partakers </a:t>
            </a:r>
            <a:r>
              <a:rPr lang="en-US" sz="3000" dirty="0"/>
              <a:t>(Ephesians 5:3-11).</a:t>
            </a:r>
          </a:p>
          <a:p>
            <a:r>
              <a:rPr lang="en-US" sz="3200" b="1" dirty="0"/>
              <a:t>Do not share in others’ sins </a:t>
            </a:r>
            <a:r>
              <a:rPr lang="en-US" sz="3000" dirty="0"/>
              <a:t>(1 Timothy 5:22). </a:t>
            </a:r>
          </a:p>
          <a:p>
            <a:r>
              <a:rPr lang="en-US" sz="3200" b="1" dirty="0"/>
              <a:t>Do not have fellowship               </a:t>
            </a:r>
            <a:r>
              <a:rPr lang="en-US" sz="3200" dirty="0"/>
              <a:t>(</a:t>
            </a:r>
            <a:r>
              <a:rPr lang="en-US" sz="3000" dirty="0"/>
              <a:t>1 Corinthians 10:14-21).</a:t>
            </a:r>
          </a:p>
          <a:p>
            <a:r>
              <a:rPr lang="en-US" sz="3200" b="1" dirty="0"/>
              <a:t>Do not be unequally yoked  </a:t>
            </a:r>
            <a:r>
              <a:rPr lang="en-US" sz="3000" dirty="0"/>
              <a:t>(2 Corinthians 6:14-17).</a:t>
            </a:r>
          </a:p>
          <a:p>
            <a:r>
              <a:rPr lang="en-US" sz="3200" b="1" dirty="0"/>
              <a:t>Do not share in evil deeds </a:t>
            </a:r>
            <a:r>
              <a:rPr lang="en-US" sz="3200" dirty="0"/>
              <a:t>(2 John 9; Revelation 18:4).</a:t>
            </a:r>
          </a:p>
        </p:txBody>
      </p:sp>
      <p:pic>
        <p:nvPicPr>
          <p:cNvPr id="4" name="Picture 3">
            <a:extLst>
              <a:ext uri="{FF2B5EF4-FFF2-40B4-BE49-F238E27FC236}">
                <a16:creationId xmlns:a16="http://schemas.microsoft.com/office/drawing/2014/main" id="{2CF0EAA5-66FF-88A5-21A8-F875C9C29B0D}"/>
              </a:ext>
            </a:extLst>
          </p:cNvPr>
          <p:cNvPicPr>
            <a:picLocks noChangeAspect="1"/>
          </p:cNvPicPr>
          <p:nvPr/>
        </p:nvPicPr>
        <p:blipFill>
          <a:blip r:embed="rId2"/>
          <a:stretch>
            <a:fillRect/>
          </a:stretch>
        </p:blipFill>
        <p:spPr>
          <a:xfrm>
            <a:off x="300447" y="1669506"/>
            <a:ext cx="2841171" cy="4907815"/>
          </a:xfrm>
          <a:prstGeom prst="rect">
            <a:avLst/>
          </a:prstGeom>
          <a:ln>
            <a:noFill/>
          </a:ln>
          <a:effectLst>
            <a:softEdge rad="112500"/>
          </a:effectLst>
        </p:spPr>
      </p:pic>
    </p:spTree>
    <p:extLst>
      <p:ext uri="{BB962C8B-B14F-4D97-AF65-F5344CB8AC3E}">
        <p14:creationId xmlns:p14="http://schemas.microsoft.com/office/powerpoint/2010/main" val="2989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162E-1C02-EBA4-85BA-9BA46C45D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C54EC-FC53-8036-69EC-A616FAFE25A2}"/>
              </a:ext>
            </a:extLst>
          </p:cNvPr>
          <p:cNvSpPr>
            <a:spLocks noGrp="1"/>
          </p:cNvSpPr>
          <p:nvPr>
            <p:ph type="title"/>
          </p:nvPr>
        </p:nvSpPr>
        <p:spPr>
          <a:xfrm>
            <a:off x="628650" y="209007"/>
            <a:ext cx="7992837" cy="1460499"/>
          </a:xfrm>
        </p:spPr>
        <p:txBody>
          <a:bodyPr>
            <a:normAutofit/>
          </a:bodyPr>
          <a:lstStyle/>
          <a:p>
            <a:pPr algn="ctr"/>
            <a:r>
              <a:rPr lang="en-US" dirty="0">
                <a:latin typeface="Modern Love Caps" panose="04070805081001020A01" pitchFamily="82" charset="0"/>
              </a:rPr>
              <a:t>An accessory to a sin </a:t>
            </a:r>
            <a:br>
              <a:rPr lang="en-US" dirty="0">
                <a:latin typeface="Modern Love Caps" panose="04070805081001020A01" pitchFamily="82" charset="0"/>
              </a:rPr>
            </a:br>
            <a:r>
              <a:rPr lang="en-US" dirty="0">
                <a:latin typeface="Modern Love Caps" panose="04070805081001020A01" pitchFamily="82" charset="0"/>
              </a:rPr>
              <a:t>is a partaker in the sin</a:t>
            </a:r>
          </a:p>
        </p:txBody>
      </p:sp>
      <p:sp>
        <p:nvSpPr>
          <p:cNvPr id="3" name="Content Placeholder 2">
            <a:extLst>
              <a:ext uri="{FF2B5EF4-FFF2-40B4-BE49-F238E27FC236}">
                <a16:creationId xmlns:a16="http://schemas.microsoft.com/office/drawing/2014/main" id="{B75CC359-EE96-49BD-7EA4-5AC79B20257E}"/>
              </a:ext>
            </a:extLst>
          </p:cNvPr>
          <p:cNvSpPr>
            <a:spLocks noGrp="1"/>
          </p:cNvSpPr>
          <p:nvPr>
            <p:ph idx="1"/>
          </p:nvPr>
        </p:nvSpPr>
        <p:spPr>
          <a:xfrm>
            <a:off x="3285309" y="1711728"/>
            <a:ext cx="5701935" cy="4823369"/>
          </a:xfrm>
        </p:spPr>
        <p:txBody>
          <a:bodyPr>
            <a:normAutofit/>
          </a:bodyPr>
          <a:lstStyle/>
          <a:p>
            <a:r>
              <a:rPr lang="en-US" sz="3200" b="1" dirty="0"/>
              <a:t>We cannot please God and be an “accessory to sin” before, during, or after the fact.</a:t>
            </a:r>
          </a:p>
          <a:p>
            <a:pPr marL="457200" lvl="1" indent="-222250"/>
            <a:r>
              <a:rPr lang="en-US" sz="3200" b="1" i="1" dirty="0">
                <a:solidFill>
                  <a:schemeClr val="accent1">
                    <a:lumMod val="50000"/>
                  </a:schemeClr>
                </a:solidFill>
              </a:rPr>
              <a:t>David was guilty of killing Uriah (2 Samuel 11:14-17; 12:9).</a:t>
            </a:r>
          </a:p>
          <a:p>
            <a:pPr marL="457200" lvl="1" indent="-222250"/>
            <a:r>
              <a:rPr lang="en-US" sz="3200" b="1" i="1" dirty="0">
                <a:solidFill>
                  <a:schemeClr val="accent1">
                    <a:lumMod val="50000"/>
                  </a:schemeClr>
                </a:solidFill>
              </a:rPr>
              <a:t>The Jews were guilty of killing Jesus (Acts 2:23; 3:15; 5:30).</a:t>
            </a:r>
            <a:endParaRPr lang="en-US" sz="3200" i="1" dirty="0">
              <a:solidFill>
                <a:schemeClr val="accent1">
                  <a:lumMod val="50000"/>
                </a:schemeClr>
              </a:solidFill>
            </a:endParaRPr>
          </a:p>
        </p:txBody>
      </p:sp>
      <p:pic>
        <p:nvPicPr>
          <p:cNvPr id="4" name="Picture 3">
            <a:extLst>
              <a:ext uri="{FF2B5EF4-FFF2-40B4-BE49-F238E27FC236}">
                <a16:creationId xmlns:a16="http://schemas.microsoft.com/office/drawing/2014/main" id="{C8E51EEF-3EAF-5B22-3E53-075566031981}"/>
              </a:ext>
            </a:extLst>
          </p:cNvPr>
          <p:cNvPicPr>
            <a:picLocks noChangeAspect="1"/>
          </p:cNvPicPr>
          <p:nvPr/>
        </p:nvPicPr>
        <p:blipFill>
          <a:blip r:embed="rId2"/>
          <a:stretch>
            <a:fillRect/>
          </a:stretch>
        </p:blipFill>
        <p:spPr>
          <a:xfrm>
            <a:off x="300447" y="1669506"/>
            <a:ext cx="2841171" cy="4907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092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9B7C-1CC3-68F8-9759-40B2CF165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9FCC8-060A-BA91-76EF-95227E2947FD}"/>
              </a:ext>
            </a:extLst>
          </p:cNvPr>
          <p:cNvSpPr>
            <a:spLocks noGrp="1"/>
          </p:cNvSpPr>
          <p:nvPr>
            <p:ph type="title"/>
          </p:nvPr>
        </p:nvSpPr>
        <p:spPr>
          <a:xfrm>
            <a:off x="628650" y="209007"/>
            <a:ext cx="7992837" cy="1460499"/>
          </a:xfrm>
        </p:spPr>
        <p:txBody>
          <a:bodyPr>
            <a:normAutofit/>
          </a:bodyPr>
          <a:lstStyle/>
          <a:p>
            <a:pPr algn="ctr"/>
            <a:r>
              <a:rPr lang="en-US" dirty="0">
                <a:latin typeface="Modern Love Caps" panose="04070805081001020A01" pitchFamily="82" charset="0"/>
              </a:rPr>
              <a:t>How one becomes a partaker </a:t>
            </a:r>
            <a:br>
              <a:rPr lang="en-US" dirty="0">
                <a:latin typeface="Modern Love Caps" panose="04070805081001020A01" pitchFamily="82" charset="0"/>
              </a:rPr>
            </a:br>
            <a:r>
              <a:rPr lang="en-US" dirty="0">
                <a:latin typeface="Modern Love Caps" panose="04070805081001020A01" pitchFamily="82" charset="0"/>
              </a:rPr>
              <a:t>of the sins of others</a:t>
            </a:r>
          </a:p>
        </p:txBody>
      </p:sp>
      <p:sp>
        <p:nvSpPr>
          <p:cNvPr id="3" name="Content Placeholder 2">
            <a:extLst>
              <a:ext uri="{FF2B5EF4-FFF2-40B4-BE49-F238E27FC236}">
                <a16:creationId xmlns:a16="http://schemas.microsoft.com/office/drawing/2014/main" id="{0E83B674-0205-F5C1-C6A2-680E32E6DB1C}"/>
              </a:ext>
            </a:extLst>
          </p:cNvPr>
          <p:cNvSpPr>
            <a:spLocks noGrp="1"/>
          </p:cNvSpPr>
          <p:nvPr>
            <p:ph idx="1"/>
          </p:nvPr>
        </p:nvSpPr>
        <p:spPr>
          <a:xfrm>
            <a:off x="3285309" y="1711728"/>
            <a:ext cx="5858691" cy="4823369"/>
          </a:xfrm>
        </p:spPr>
        <p:txBody>
          <a:bodyPr>
            <a:normAutofit/>
          </a:bodyPr>
          <a:lstStyle/>
          <a:p>
            <a:r>
              <a:rPr lang="en-US" sz="3200" b="1" dirty="0"/>
              <a:t>By committing the same sin together </a:t>
            </a:r>
            <a:r>
              <a:rPr lang="en-US" sz="3200" dirty="0"/>
              <a:t>(Proverbs 1:10-14; Genesis 3:6; Acts 5:2, 9).</a:t>
            </a:r>
          </a:p>
          <a:p>
            <a:r>
              <a:rPr lang="en-US" sz="3200" b="1" dirty="0"/>
              <a:t>By committing the same sin separately </a:t>
            </a:r>
            <a:r>
              <a:rPr lang="en-US" sz="3200" dirty="0"/>
              <a:t>(2 Kings 17:22-23; Acts 7:51-52).</a:t>
            </a:r>
          </a:p>
          <a:p>
            <a:r>
              <a:rPr lang="en-US" sz="3200" b="1" dirty="0"/>
              <a:t>By consenting with those who commit sin </a:t>
            </a:r>
            <a:r>
              <a:rPr lang="en-US" sz="3200" dirty="0"/>
              <a:t>(Psalm 50:18; Acts 8:1; 22:19-20;                 Romans 1:32).</a:t>
            </a:r>
          </a:p>
        </p:txBody>
      </p:sp>
      <p:pic>
        <p:nvPicPr>
          <p:cNvPr id="4" name="Picture 3">
            <a:extLst>
              <a:ext uri="{FF2B5EF4-FFF2-40B4-BE49-F238E27FC236}">
                <a16:creationId xmlns:a16="http://schemas.microsoft.com/office/drawing/2014/main" id="{76ECC9C4-71E8-104D-BF75-03B91FAF7402}"/>
              </a:ext>
            </a:extLst>
          </p:cNvPr>
          <p:cNvPicPr>
            <a:picLocks noChangeAspect="1"/>
          </p:cNvPicPr>
          <p:nvPr/>
        </p:nvPicPr>
        <p:blipFill>
          <a:blip r:embed="rId2"/>
          <a:stretch>
            <a:fillRect/>
          </a:stretch>
        </p:blipFill>
        <p:spPr>
          <a:xfrm>
            <a:off x="300447" y="1669506"/>
            <a:ext cx="2841171" cy="4907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476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4204-CA82-9C80-6EB3-C101A5F58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5544B-E738-4145-7E86-EE6B78B18479}"/>
              </a:ext>
            </a:extLst>
          </p:cNvPr>
          <p:cNvSpPr>
            <a:spLocks noGrp="1"/>
          </p:cNvSpPr>
          <p:nvPr>
            <p:ph type="title"/>
          </p:nvPr>
        </p:nvSpPr>
        <p:spPr>
          <a:xfrm>
            <a:off x="628650" y="209007"/>
            <a:ext cx="7992837" cy="1460499"/>
          </a:xfrm>
        </p:spPr>
        <p:txBody>
          <a:bodyPr>
            <a:normAutofit/>
          </a:bodyPr>
          <a:lstStyle/>
          <a:p>
            <a:pPr algn="ctr"/>
            <a:r>
              <a:rPr lang="en-US" dirty="0">
                <a:latin typeface="Modern Love Caps" panose="04070805081001020A01" pitchFamily="82" charset="0"/>
              </a:rPr>
              <a:t>How one becomes a partaker </a:t>
            </a:r>
            <a:br>
              <a:rPr lang="en-US" dirty="0">
                <a:latin typeface="Modern Love Caps" panose="04070805081001020A01" pitchFamily="82" charset="0"/>
              </a:rPr>
            </a:br>
            <a:r>
              <a:rPr lang="en-US" dirty="0">
                <a:latin typeface="Modern Love Caps" panose="04070805081001020A01" pitchFamily="82" charset="0"/>
              </a:rPr>
              <a:t>of the sins of others</a:t>
            </a:r>
          </a:p>
        </p:txBody>
      </p:sp>
      <p:sp>
        <p:nvSpPr>
          <p:cNvPr id="3" name="Content Placeholder 2">
            <a:extLst>
              <a:ext uri="{FF2B5EF4-FFF2-40B4-BE49-F238E27FC236}">
                <a16:creationId xmlns:a16="http://schemas.microsoft.com/office/drawing/2014/main" id="{BF159067-8F20-B1CB-8835-96E7FEE71B9F}"/>
              </a:ext>
            </a:extLst>
          </p:cNvPr>
          <p:cNvSpPr>
            <a:spLocks noGrp="1"/>
          </p:cNvSpPr>
          <p:nvPr>
            <p:ph idx="1"/>
          </p:nvPr>
        </p:nvSpPr>
        <p:spPr>
          <a:xfrm>
            <a:off x="3285309" y="1711728"/>
            <a:ext cx="5858691" cy="4823369"/>
          </a:xfrm>
        </p:spPr>
        <p:txBody>
          <a:bodyPr>
            <a:normAutofit/>
          </a:bodyPr>
          <a:lstStyle/>
          <a:p>
            <a:r>
              <a:rPr lang="en-US" sz="3200" b="1" dirty="0"/>
              <a:t>By influencing others to sin </a:t>
            </a:r>
            <a:r>
              <a:rPr lang="en-US" sz="3200" dirty="0"/>
              <a:t>(Matthew 18:6-7;                    Romans 2:23-24; 14:13-15).</a:t>
            </a:r>
          </a:p>
          <a:p>
            <a:r>
              <a:rPr lang="en-US" sz="3200" b="1" dirty="0"/>
              <a:t>By failing to reprove and rebuke sin </a:t>
            </a:r>
            <a:r>
              <a:rPr lang="en-US" sz="3200" dirty="0"/>
              <a:t>(Ephesians 5:11; Exodus 32:25; Ezekiel 3:18-19).</a:t>
            </a:r>
          </a:p>
          <a:p>
            <a:r>
              <a:rPr lang="en-US" sz="3200" b="1" dirty="0"/>
              <a:t>By supporting false teachers or their teaching </a:t>
            </a:r>
            <a:r>
              <a:rPr lang="en-US" sz="3200" dirty="0"/>
              <a:t>(2 John 9-11).</a:t>
            </a:r>
          </a:p>
        </p:txBody>
      </p:sp>
      <p:pic>
        <p:nvPicPr>
          <p:cNvPr id="4" name="Picture 3">
            <a:extLst>
              <a:ext uri="{FF2B5EF4-FFF2-40B4-BE49-F238E27FC236}">
                <a16:creationId xmlns:a16="http://schemas.microsoft.com/office/drawing/2014/main" id="{8F7DCC72-AD54-AED3-A3C0-F05EF8A9C017}"/>
              </a:ext>
            </a:extLst>
          </p:cNvPr>
          <p:cNvPicPr>
            <a:picLocks noChangeAspect="1"/>
          </p:cNvPicPr>
          <p:nvPr/>
        </p:nvPicPr>
        <p:blipFill>
          <a:blip r:embed="rId2"/>
          <a:stretch>
            <a:fillRect/>
          </a:stretch>
        </p:blipFill>
        <p:spPr>
          <a:xfrm>
            <a:off x="300447" y="1669506"/>
            <a:ext cx="2841171" cy="4907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567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42885-1E6C-C553-611A-81E4B5E71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3EE29-9919-D1AE-4D22-0BAE4E28E153}"/>
              </a:ext>
            </a:extLst>
          </p:cNvPr>
          <p:cNvSpPr>
            <a:spLocks noGrp="1"/>
          </p:cNvSpPr>
          <p:nvPr>
            <p:ph type="title"/>
          </p:nvPr>
        </p:nvSpPr>
        <p:spPr>
          <a:xfrm>
            <a:off x="3944980" y="349026"/>
            <a:ext cx="4637313" cy="1676211"/>
          </a:xfrm>
        </p:spPr>
        <p:txBody>
          <a:bodyPr>
            <a:normAutofit/>
          </a:bodyPr>
          <a:lstStyle/>
          <a:p>
            <a:pPr algn="ctr"/>
            <a:r>
              <a:rPr lang="en-US" sz="5400" dirty="0">
                <a:latin typeface="Modern Love Caps" panose="04070805081001020A01" pitchFamily="82" charset="0"/>
              </a:rPr>
              <a:t>Choose your Path Wisely</a:t>
            </a:r>
          </a:p>
        </p:txBody>
      </p:sp>
      <p:sp>
        <p:nvSpPr>
          <p:cNvPr id="3" name="Content Placeholder 2">
            <a:extLst>
              <a:ext uri="{FF2B5EF4-FFF2-40B4-BE49-F238E27FC236}">
                <a16:creationId xmlns:a16="http://schemas.microsoft.com/office/drawing/2014/main" id="{4A0CC03A-3726-C36C-8F72-FF59B9444586}"/>
              </a:ext>
            </a:extLst>
          </p:cNvPr>
          <p:cNvSpPr>
            <a:spLocks noGrp="1"/>
          </p:cNvSpPr>
          <p:nvPr>
            <p:ph idx="1"/>
          </p:nvPr>
        </p:nvSpPr>
        <p:spPr>
          <a:xfrm>
            <a:off x="3422466" y="1855421"/>
            <a:ext cx="5682343" cy="4823369"/>
          </a:xfrm>
        </p:spPr>
        <p:txBody>
          <a:bodyPr>
            <a:normAutofit fontScale="92500"/>
          </a:bodyPr>
          <a:lstStyle/>
          <a:p>
            <a:pPr marL="0" indent="0" algn="ctr">
              <a:buNone/>
            </a:pPr>
            <a:r>
              <a:rPr lang="en-US" sz="3200" b="1" dirty="0"/>
              <a:t>The pursuit of righteousness can be entirely derailed by partaking in the sins of others</a:t>
            </a:r>
            <a:r>
              <a:rPr lang="en-US" sz="3200" dirty="0"/>
              <a:t>.  </a:t>
            </a:r>
          </a:p>
          <a:p>
            <a:pPr marL="0" indent="0" algn="ctr">
              <a:buNone/>
            </a:pPr>
            <a:r>
              <a:rPr lang="en-US" sz="3200" i="1" dirty="0">
                <a:solidFill>
                  <a:schemeClr val="accent1">
                    <a:lumMod val="50000"/>
                  </a:schemeClr>
                </a:solidFill>
                <a:effectLst>
                  <a:outerShdw blurRad="38100" dist="38100" dir="2700000" algn="tl">
                    <a:srgbClr val="000000">
                      <a:alpha val="43137"/>
                    </a:srgbClr>
                  </a:outerShdw>
                </a:effectLst>
              </a:rPr>
              <a:t>“Blessed is the man who walks not in the counsel of the wicked, nor stands in the way of sinners, nor sits in the seat of scoffers… the ungodly shall not stand in the judgment, nor sinners in the congregation of the righteous” (Psalm 1:1, 5) </a:t>
            </a:r>
          </a:p>
        </p:txBody>
      </p:sp>
      <p:pic>
        <p:nvPicPr>
          <p:cNvPr id="4" name="Picture 3">
            <a:extLst>
              <a:ext uri="{FF2B5EF4-FFF2-40B4-BE49-F238E27FC236}">
                <a16:creationId xmlns:a16="http://schemas.microsoft.com/office/drawing/2014/main" id="{0D702465-D575-197A-E353-65B91D4E6D0B}"/>
              </a:ext>
            </a:extLst>
          </p:cNvPr>
          <p:cNvPicPr>
            <a:picLocks noChangeAspect="1"/>
          </p:cNvPicPr>
          <p:nvPr/>
        </p:nvPicPr>
        <p:blipFill>
          <a:blip r:embed="rId2"/>
          <a:stretch>
            <a:fillRect/>
          </a:stretch>
        </p:blipFill>
        <p:spPr>
          <a:xfrm>
            <a:off x="378824" y="715917"/>
            <a:ext cx="2926080" cy="50544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78076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485</Words>
  <Application>Microsoft Office PowerPoint</Application>
  <PresentationFormat>On-screen Show (4:3)</PresentationFormat>
  <Paragraphs>31</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Felix Titling</vt:lpstr>
      <vt:lpstr>Modern Love Caps</vt:lpstr>
      <vt:lpstr>Modern Love Grunge</vt:lpstr>
      <vt:lpstr>Office Theme</vt:lpstr>
      <vt:lpstr>Do not Be Partakers  In the Sins  of Others </vt:lpstr>
      <vt:lpstr>Those who Pursue Righteousness  Hate Wickedness</vt:lpstr>
      <vt:lpstr>The Bible Warns Against Being Partakers of the Sins of Others</vt:lpstr>
      <vt:lpstr>An accessory to a sin  is a partaker in the sin</vt:lpstr>
      <vt:lpstr>How one becomes a partaker  of the sins of others</vt:lpstr>
      <vt:lpstr>How one becomes a partaker  of the sins of others</vt:lpstr>
      <vt:lpstr>Choose your Path Wisely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12</cp:revision>
  <dcterms:created xsi:type="dcterms:W3CDTF">2025-10-10T17:00:13Z</dcterms:created>
  <dcterms:modified xsi:type="dcterms:W3CDTF">2025-10-12T20:55:31Z</dcterms:modified>
</cp:coreProperties>
</file>